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27.jpeg" ContentType="image/jpeg"/>
  <Override PartName="/ppt/media/image22.jpeg" ContentType="image/jpeg"/>
  <Override PartName="/ppt/media/image17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297440" y="3087720"/>
            <a:ext cx="703872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29744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0428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677400" y="156744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57360" y="156744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297440" y="308772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677400" y="308772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57360" y="308772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7038720" cy="423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129744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90428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1297440" y="3087720"/>
            <a:ext cx="703872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1297440" y="3087720"/>
            <a:ext cx="703872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29744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90428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677400" y="156744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57360" y="156744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297440" y="308772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677400" y="308772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57360" y="308772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7038720" cy="423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129744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90428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1297440" y="3087720"/>
            <a:ext cx="703872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1297440" y="3087720"/>
            <a:ext cx="703872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129744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90428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677400" y="156744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57360" y="156744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1297440" y="308772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677400" y="308772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057360" y="3087720"/>
            <a:ext cx="226620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7038720" cy="423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29744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291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904280" y="308772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9744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904280" y="1567440"/>
            <a:ext cx="343476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97440" y="3087720"/>
            <a:ext cx="7038720" cy="138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rot="5400000">
            <a:off x="7500600" y="0"/>
            <a:ext cx="1643400" cy="16434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roup 2"/>
          <p:cNvGrpSpPr/>
          <p:nvPr/>
        </p:nvGrpSpPr>
        <p:grpSpPr>
          <a:xfrm>
            <a:off x="0" y="1080"/>
            <a:ext cx="5153400" cy="5133960"/>
            <a:chOff x="0" y="1080"/>
            <a:chExt cx="5153400" cy="5133960"/>
          </a:xfrm>
        </p:grpSpPr>
        <p:sp>
          <p:nvSpPr>
            <p:cNvPr id="2" name="CustomShape 3"/>
            <p:cNvSpPr/>
            <p:nvPr/>
          </p:nvSpPr>
          <p:spPr>
            <a:xfrm rot="16200000">
              <a:off x="9720" y="-8280"/>
              <a:ext cx="5133960" cy="51534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rot="16200000">
              <a:off x="7200" y="1135080"/>
              <a:ext cx="3981960" cy="399672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 rot="16200000">
              <a:off x="5760" y="-2880"/>
              <a:ext cx="2291040" cy="229968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 flipH="1">
              <a:off x="652680" y="588240"/>
              <a:ext cx="2299680" cy="229104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3537000" y="1578240"/>
            <a:ext cx="5017320" cy="1578600"/>
          </a:xfrm>
          <a:prstGeom prst="rect">
            <a:avLst/>
          </a:prstGeom>
        </p:spPr>
        <p:txBody>
          <a:bodyPr tIns="91440" bIns="91440"/>
          <a:p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8CDAE6F-132A-4044-9652-50A41FF92FA6}" type="slidenum">
              <a:rPr b="0" lang="pt-BR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46" name="CustomShape 2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3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/>
          <a:p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4197585-0F9B-4349-B37A-0C8A0050A77D}" type="slidenum">
              <a:rPr b="0" lang="pt-BR" sz="1000" spc="-1" strike="noStrike">
                <a:solidFill>
                  <a:srgbClr val="ffffff"/>
                </a:solidFill>
                <a:latin typeface="Lato"/>
                <a:ea typeface="Lato"/>
              </a:rPr>
              <a:t>1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1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88" name="CustomShape 2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3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" name="PlaceHolder 4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/>
          <a:p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A69C130-8DCB-47C1-B0B1-5D43822F265F}" type="slidenum">
              <a:rPr b="0" lang="pt-BR" sz="1000" spc="-1" strike="noStrike">
                <a:solidFill>
                  <a:srgbClr val="ffffff"/>
                </a:solidFill>
                <a:latin typeface="Lato"/>
                <a:ea typeface="Lato"/>
              </a:rPr>
              <a:t>1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mailto:dvriesman@gmail.com" TargetMode="External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github.com/dvriesman/agile-devops.git" TargetMode="External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://artifactory.alfa.com:8080/" TargetMode="External"/><Relationship Id="rId2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537000" y="1578240"/>
            <a:ext cx="5017320" cy="1578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Infraestutura ágil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083920" y="3925080"/>
            <a:ext cx="3470400" cy="505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DENNY R S VRIESMAN - SENAI - 2019</a:t>
            </a:r>
            <a:endParaRPr b="0" lang="pt-BR" sz="13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MICROS SERVIÇOS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1297440" y="1567440"/>
            <a:ext cx="7038720" cy="305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Separação por domínio do problema.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Linguagens de Programação: GO, C#, Java, Clojure, Ballerina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Dados =&gt; bancos de dados relacionais, nosql, filas, blob storage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Build: CI Pipeline.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Ambiente: WEB, Containers, Service Mesh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Deployment: Cloud, Docker, K8S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SERVERLESS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1297440" y="1567440"/>
            <a:ext cx="7038720" cy="305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Separação por funções.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Linguagens de Programação: GO, C#, Java, Pascal, Javascript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Dados =&gt; bancos de dados relacionais, nosql, filas, blob storage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Build: Substituído por Lints.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Ambiente: Serverless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Deployment: Upload do código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48000" y="1447560"/>
            <a:ext cx="7992000" cy="287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2520" y="-72000"/>
            <a:ext cx="9143640" cy="525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357840" y="1511280"/>
            <a:ext cx="8786160" cy="230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9143640" cy="514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368000" y="633600"/>
            <a:ext cx="6644880" cy="433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2520" y="444600"/>
            <a:ext cx="9143640" cy="481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0" y="409320"/>
            <a:ext cx="9143640" cy="477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2520" y="432000"/>
            <a:ext cx="9143640" cy="476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 que veremos neste curso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106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Containers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100" spc="-1" strike="noStrike">
                <a:solidFill>
                  <a:srgbClr val="ffffff"/>
                </a:solidFill>
                <a:latin typeface="Lato"/>
                <a:ea typeface="Lato"/>
              </a:rPr>
              <a:t>Docker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Orquestração de Serviços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100" spc="-1" strike="noStrike">
                <a:solidFill>
                  <a:srgbClr val="ffffff"/>
                </a:solidFill>
                <a:latin typeface="Lato"/>
                <a:ea typeface="Lato"/>
              </a:rPr>
              <a:t>Kubernetes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Service Mesh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100" spc="-1" strike="noStrike">
                <a:solidFill>
                  <a:srgbClr val="ffffff"/>
                </a:solidFill>
                <a:latin typeface="Lato"/>
                <a:ea typeface="Lato"/>
              </a:rPr>
              <a:t>Istio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Infra como código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100" spc="-1" strike="noStrike">
                <a:solidFill>
                  <a:srgbClr val="ffffff"/>
                </a:solidFill>
                <a:latin typeface="Lato"/>
                <a:ea typeface="Lato"/>
              </a:rPr>
              <a:t>Terraform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0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100" spc="-1" strike="noStrike">
                <a:solidFill>
                  <a:srgbClr val="ffffff"/>
                </a:solidFill>
                <a:latin typeface="Lato"/>
                <a:ea typeface="Lato"/>
              </a:rPr>
              <a:t>Vagrant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504360" y="1080000"/>
            <a:ext cx="8279640" cy="390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2520" y="411120"/>
            <a:ext cx="9143640" cy="473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0" y="1440000"/>
            <a:ext cx="9143640" cy="206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128600" y="504000"/>
            <a:ext cx="7007400" cy="453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-72000" y="216000"/>
            <a:ext cx="9216000" cy="492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0" y="354240"/>
            <a:ext cx="9143640" cy="478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pt-BR" sz="2000" spc="-1" strike="noStrike">
                <a:solidFill>
                  <a:srgbClr val="ffffff"/>
                </a:solidFill>
                <a:latin typeface="Arial"/>
              </a:rPr>
              <a:t>Recurso e Variável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resource "&lt;PROVIDER&gt;_&lt;TYPE&gt;" "&lt;NAME&gt;" {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[CONFIG …]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}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variable "NAME" { 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[CONFIG ...]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}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087280" y="1440000"/>
            <a:ext cx="5184720" cy="259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Ferramenta de GERENCIAMENTO DE MÁQUINAS VIRTUAIS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LINHA DE COMANDO (Não tenham medo do terminal)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MULTIPLATAFORMA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FUNCIONA COM KVM, VIRTUALBOX, VMWARE, ETC.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ACEITA PLUGINS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oogle Shape;211;p25" descr=""/>
          <p:cNvPicPr/>
          <p:nvPr/>
        </p:nvPicPr>
        <p:blipFill>
          <a:blip r:embed="rId1"/>
          <a:stretch/>
        </p:blipFill>
        <p:spPr>
          <a:xfrm>
            <a:off x="1417680" y="219960"/>
            <a:ext cx="4114440" cy="111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pt-BR" sz="1400" spc="-1" strike="noStrike">
                <a:solidFill>
                  <a:srgbClr val="ffffff"/>
                </a:solidFill>
                <a:latin typeface="Lato"/>
                <a:ea typeface="Lato"/>
              </a:rPr>
              <a:t>Por que utilizar ?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⇒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ADEUS a Horas e Horas configurando uma Instalação de Máquina Virtual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⇒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Acaba com o “Mais na minha máquina funciona”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⇒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Maior sincronia entre ambientes de DEV e PROD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Google Shape;217;p26" descr=""/>
          <p:cNvPicPr/>
          <p:nvPr/>
        </p:nvPicPr>
        <p:blipFill>
          <a:blip r:embed="rId1"/>
          <a:stretch/>
        </p:blipFill>
        <p:spPr>
          <a:xfrm>
            <a:off x="1417680" y="219960"/>
            <a:ext cx="4114440" cy="111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Avaliação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106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70% de aproveitamento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200" spc="-1" strike="noStrike">
                <a:solidFill>
                  <a:srgbClr val="ffffff"/>
                </a:solidFill>
                <a:latin typeface="Lato"/>
                <a:ea typeface="Lato"/>
              </a:rPr>
              <a:t>50% participação nas atividades.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200" spc="-1" strike="noStrike">
                <a:solidFill>
                  <a:srgbClr val="ffffff"/>
                </a:solidFill>
                <a:latin typeface="Lato"/>
                <a:ea typeface="Lato"/>
              </a:rPr>
              <a:t>50% entrega desafio final.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spcBef>
                <a:spcPts val="1599"/>
              </a:spcBef>
              <a:buClr>
                <a:srgbClr val="ffffff"/>
              </a:buClr>
              <a:buFont typeface="Lato"/>
              <a:buChar char="-"/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Entregas no github.com (enviar repositórios para </a:t>
            </a:r>
            <a:r>
              <a:rPr b="0" lang="pt-BR" sz="1300" spc="-1" strike="noStrike" u="sng">
                <a:solidFill>
                  <a:srgbClr val="7890cd"/>
                </a:solidFill>
                <a:uFillTx/>
                <a:latin typeface="Lato"/>
                <a:ea typeface="Lato"/>
                <a:hlinkClick r:id="rId1"/>
              </a:rPr>
              <a:t>dvriesman@gmail.com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)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222;p27" descr=""/>
          <p:cNvPicPr/>
          <p:nvPr/>
        </p:nvPicPr>
        <p:blipFill>
          <a:blip r:embed="rId1"/>
          <a:stretch/>
        </p:blipFill>
        <p:spPr>
          <a:xfrm>
            <a:off x="1417680" y="219960"/>
            <a:ext cx="4114440" cy="1114200"/>
          </a:xfrm>
          <a:prstGeom prst="rect">
            <a:avLst/>
          </a:prstGeom>
          <a:ln>
            <a:noFill/>
          </a:ln>
        </p:spPr>
      </p:pic>
      <p:pic>
        <p:nvPicPr>
          <p:cNvPr id="177" name="Google Shape;223;p27" descr=""/>
          <p:cNvPicPr/>
          <p:nvPr/>
        </p:nvPicPr>
        <p:blipFill>
          <a:blip r:embed="rId2"/>
          <a:stretch/>
        </p:blipFill>
        <p:spPr>
          <a:xfrm>
            <a:off x="3719520" y="1522800"/>
            <a:ext cx="5150520" cy="334440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806400" y="2077920"/>
            <a:ext cx="2767320" cy="14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Lato"/>
                <a:ea typeface="Lato"/>
              </a:rPr>
              <a:t>⇒ </a:t>
            </a:r>
            <a:r>
              <a:rPr b="0" lang="pt-BR" sz="2400" spc="-1" strike="noStrike">
                <a:solidFill>
                  <a:srgbClr val="ffffff"/>
                </a:solidFill>
                <a:latin typeface="Lato"/>
                <a:ea typeface="Lato"/>
              </a:rPr>
              <a:t>VAGRANTFILE</a:t>
            </a:r>
            <a:endParaRPr b="0" lang="pt-BR" sz="24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229;p28" descr=""/>
          <p:cNvPicPr/>
          <p:nvPr/>
        </p:nvPicPr>
        <p:blipFill>
          <a:blip r:embed="rId1"/>
          <a:stretch/>
        </p:blipFill>
        <p:spPr>
          <a:xfrm>
            <a:off x="4431600" y="1510920"/>
            <a:ext cx="3799080" cy="278568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806400" y="2077920"/>
            <a:ext cx="2767320" cy="14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Lato"/>
                <a:ea typeface="Lato"/>
              </a:rPr>
              <a:t>⇒ </a:t>
            </a:r>
            <a:r>
              <a:rPr b="0" lang="pt-BR" sz="2400" spc="-1" strike="noStrike">
                <a:solidFill>
                  <a:srgbClr val="ffffff"/>
                </a:solidFill>
                <a:latin typeface="Lato"/>
                <a:ea typeface="Lato"/>
              </a:rPr>
              <a:t>BOXES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1069560" y="3863160"/>
            <a:ext cx="2686320" cy="3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latin typeface="Lato"/>
                <a:ea typeface="Lato"/>
              </a:rPr>
              <a:t>https://app.vagrantup.com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82" name="Google Shape;232;p28" descr=""/>
          <p:cNvPicPr/>
          <p:nvPr/>
        </p:nvPicPr>
        <p:blipFill>
          <a:blip r:embed="rId2"/>
          <a:stretch/>
        </p:blipFill>
        <p:spPr>
          <a:xfrm>
            <a:off x="1417680" y="219960"/>
            <a:ext cx="4114440" cy="111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1297440" y="1567440"/>
            <a:ext cx="7038720" cy="3147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PRINCIPAIS COMANDOS: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$ vagrant box add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$ vagrant init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$ vagrant ssh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$ vagrant up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$ vagrant halt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$ vagrant package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Google Shape;238;p29" descr=""/>
          <p:cNvPicPr/>
          <p:nvPr/>
        </p:nvPicPr>
        <p:blipFill>
          <a:blip r:embed="rId1"/>
          <a:stretch/>
        </p:blipFill>
        <p:spPr>
          <a:xfrm>
            <a:off x="1417680" y="219960"/>
            <a:ext cx="4114440" cy="111420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5208840" y="1990440"/>
            <a:ext cx="3486960" cy="244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latin typeface="Lato"/>
                <a:ea typeface="Lato"/>
              </a:rPr>
              <a:t>$ vagrant destroy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ffff"/>
                </a:solidFill>
                <a:latin typeface="Lato"/>
                <a:ea typeface="Lato"/>
              </a:rPr>
              <a:t>$ vagrant box list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244;p30" descr=""/>
          <p:cNvPicPr/>
          <p:nvPr/>
        </p:nvPicPr>
        <p:blipFill>
          <a:blip r:embed="rId1"/>
          <a:stretch/>
        </p:blipFill>
        <p:spPr>
          <a:xfrm>
            <a:off x="0" y="0"/>
            <a:ext cx="920448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systemd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574560" y="1531080"/>
            <a:ext cx="8271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Systemd é um substituto para a daemon init do Linux (System V ou estilo BSD).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Seu objetivo é fornecer um framework melhor para expressar dependências de serviços, permitir que mais trabalho seja feito concorrentemente (possivelmente em paralelo) na inicialização do sistema e reduzir a sobrecarga do shell.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systemd - Uso básico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$ systemctl list-units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As units podem ser, por exemplo, serviços (.service), pontos de montagem (.mount), dispositivos (.devices) ou sockets (.socket).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$ systemctl list-unit-files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Lista os arquivos descritores das units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systemd - Uso básico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systemctl start unit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systemctl stop unit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systemctl restart unit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systemctl reload unit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systemctl status unit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systemctl is-enabled unit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systemctl enable/disable unit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systemd - Unit file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Google Shape;268;p34" descr=""/>
          <p:cNvPicPr/>
          <p:nvPr/>
        </p:nvPicPr>
        <p:blipFill>
          <a:blip r:embed="rId1"/>
          <a:stretch/>
        </p:blipFill>
        <p:spPr>
          <a:xfrm>
            <a:off x="1704600" y="959040"/>
            <a:ext cx="7250400" cy="412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OBJETIVO 01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Vamos relembrar (ou sofrer pela primeira vez) na prática: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=&gt; Realizar o deployment da aplicação “FistApp”.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15000"/>
              </a:lnSpc>
              <a:spcBef>
                <a:spcPts val="1599"/>
              </a:spcBef>
              <a:buClr>
                <a:srgbClr val="ffffff"/>
              </a:buClr>
              <a:buFont typeface="Lato"/>
              <a:buAutoNum type="arabicParenR"/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Usar o Vagrant para subir uma máquina virtual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15000"/>
              </a:lnSpc>
              <a:buClr>
                <a:srgbClr val="ffffff"/>
              </a:buClr>
              <a:buFont typeface="Lato"/>
              <a:buAutoNum type="arabicParenR"/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Usar o Systemd para manter a aplicação rodando como serviço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  </a:t>
            </a:r>
            <a:r>
              <a:rPr b="0" lang="pt-BR" sz="1500" spc="-1" strike="noStrike">
                <a:solidFill>
                  <a:srgbClr val="ffffff"/>
                </a:solidFill>
                <a:latin typeface="Lato"/>
                <a:ea typeface="Lato"/>
              </a:rPr>
              <a:t>Plus: Redirecionar portas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273;p35" descr=""/>
          <p:cNvPicPr/>
          <p:nvPr/>
        </p:nvPicPr>
        <p:blipFill>
          <a:blip r:embed="rId1"/>
          <a:stretch/>
        </p:blipFill>
        <p:spPr>
          <a:xfrm>
            <a:off x="0" y="0"/>
            <a:ext cx="9218880" cy="569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Repositório Git do curso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10680">
              <a:lnSpc>
                <a:spcPct val="115000"/>
              </a:lnSpc>
              <a:buClr>
                <a:srgbClr val="ffffff"/>
              </a:buClr>
              <a:buFont typeface="Lato"/>
              <a:buChar char="-"/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Materiais e atividades disponíveis semanalmente em: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https://github.com/dvriesman/agile-devops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          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Clonando o repositório: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           </a:t>
            </a: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git clone </a:t>
            </a:r>
            <a:r>
              <a:rPr b="0" lang="pt-BR" sz="1300" spc="-1" strike="noStrike" u="sng">
                <a:solidFill>
                  <a:srgbClr val="7890cd"/>
                </a:solidFill>
                <a:uFillTx/>
                <a:latin typeface="Lato"/>
                <a:ea typeface="Lato"/>
                <a:hlinkClick r:id="rId1"/>
              </a:rPr>
              <a:t>https://github.com/dvriesman/agile-devops.git</a:t>
            </a: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1008000" y="197280"/>
            <a:ext cx="8568000" cy="513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As práticas de Devops incluem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    </a:t>
            </a: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Controle de versão e estratégias de ramificação.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    </a:t>
            </a: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Pipelines de integração contínua e entrega contínua ( CI/CD ).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    </a:t>
            </a: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Containers que padronizam e isolam os ambientes de tempo de execução do aplicativo.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    </a:t>
            </a: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Infraestrutura como código (IAC), que permite criar scripts na camada de infraestrutura.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    </a:t>
            </a: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Monitorando os pipelines Devops e a integridade dos aplicativos em execução.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216360" y="288000"/>
            <a:ext cx="9143640" cy="504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 rot="21560400">
            <a:off x="-113040" y="-122040"/>
            <a:ext cx="9298800" cy="536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0" y="432000"/>
            <a:ext cx="9143640" cy="489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pt-BR" sz="2000" spc="-1" strike="noStrike">
                <a:solidFill>
                  <a:srgbClr val="ffffff"/>
                </a:solidFill>
                <a:latin typeface="Arial"/>
              </a:rPr>
              <a:t>HELM REPO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helm repo add &lt;id&gt; http://&lt;host&gt;:&lt;port&gt;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Exemplo: helm repo add myrepo </a:t>
            </a:r>
            <a:r>
              <a:rPr b="0" lang="pt-BR" sz="1400" spc="-1" strike="noStrike">
                <a:solidFill>
                  <a:srgbClr val="ffffff"/>
                </a:solidFill>
                <a:latin typeface="Arial"/>
                <a:hlinkClick r:id="rId1"/>
              </a:rPr>
              <a:t>http://artifactory.alfa.com:8080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helm package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curl --data-binary "@colored-0.1.0.tgz" http://localhost:8080/api/charts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1077840" y="361800"/>
            <a:ext cx="5618160" cy="165420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953280" y="239328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4376160" y="1728000"/>
            <a:ext cx="4263840" cy="299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2304000" y="184680"/>
            <a:ext cx="514332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Exercício – Rodar o Museum dentro de uma VM com docker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Como instalar o docker na vm: </a:t>
            </a:r>
            <a:r>
              <a:rPr b="0" lang="pt-BR" sz="2000" spc="-1" strike="noStrike">
                <a:solidFill>
                  <a:srgbClr val="ffffff"/>
                </a:solidFill>
                <a:latin typeface="Arial"/>
              </a:rPr>
              <a:t>config.vm.provision :docker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</a:rPr>
              <a:t>Criar diretório /charts dentro da vm e mudar owner para vagrant:root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</a:rPr>
              <a:t>Instalar Museum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1584000" y="3446640"/>
            <a:ext cx="4104000" cy="1289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400" spc="-1" strike="noStrike">
                <a:latin typeface="Arial"/>
              </a:rPr>
              <a:t>docker run --rm -it \</a:t>
            </a:r>
            <a:endParaRPr b="0" lang="pt-BR" sz="1400" spc="-1" strike="noStrike">
              <a:latin typeface="Arial"/>
            </a:endParaRPr>
          </a:p>
          <a:p>
            <a:r>
              <a:rPr b="0" lang="pt-BR" sz="1400" spc="-1" strike="noStrike">
                <a:latin typeface="Arial"/>
              </a:rPr>
              <a:t>  </a:t>
            </a:r>
            <a:r>
              <a:rPr b="0" lang="pt-BR" sz="1400" spc="-1" strike="noStrike">
                <a:latin typeface="Arial"/>
              </a:rPr>
              <a:t>-p 9080:8080 \</a:t>
            </a:r>
            <a:endParaRPr b="0" lang="pt-BR" sz="1400" spc="-1" strike="noStrike">
              <a:latin typeface="Arial"/>
            </a:endParaRPr>
          </a:p>
          <a:p>
            <a:r>
              <a:rPr b="0" lang="pt-BR" sz="1400" spc="-1" strike="noStrike">
                <a:latin typeface="Arial"/>
              </a:rPr>
              <a:t>  </a:t>
            </a:r>
            <a:r>
              <a:rPr b="0" lang="pt-BR" sz="1400" spc="-1" strike="noStrike">
                <a:latin typeface="Arial"/>
              </a:rPr>
              <a:t>-v $(pwd)/charts:/charts \</a:t>
            </a:r>
            <a:endParaRPr b="0" lang="pt-BR" sz="1400" spc="-1" strike="noStrike">
              <a:latin typeface="Arial"/>
            </a:endParaRPr>
          </a:p>
          <a:p>
            <a:r>
              <a:rPr b="0" lang="pt-BR" sz="1400" spc="-1" strike="noStrike">
                <a:latin typeface="Arial"/>
              </a:rPr>
              <a:t>  </a:t>
            </a:r>
            <a:r>
              <a:rPr b="0" lang="pt-BR" sz="1400" spc="-1" strike="noStrike">
                <a:latin typeface="Arial"/>
              </a:rPr>
              <a:t>-e STORAGE=local \</a:t>
            </a:r>
            <a:endParaRPr b="0" lang="pt-BR" sz="1400" spc="-1" strike="noStrike">
              <a:latin typeface="Arial"/>
            </a:endParaRPr>
          </a:p>
          <a:p>
            <a:r>
              <a:rPr b="0" lang="pt-BR" sz="1400" spc="-1" strike="noStrike">
                <a:latin typeface="Arial"/>
              </a:rPr>
              <a:t>  </a:t>
            </a:r>
            <a:r>
              <a:rPr b="0" lang="pt-BR" sz="1400" spc="-1" strike="noStrike">
                <a:latin typeface="Arial"/>
              </a:rPr>
              <a:t>-e STORAGE_LOCAL_ROOTDIR=/charts \</a:t>
            </a:r>
            <a:endParaRPr b="0" lang="pt-BR" sz="1400" spc="-1" strike="noStrike">
              <a:latin typeface="Arial"/>
            </a:endParaRPr>
          </a:p>
          <a:p>
            <a:r>
              <a:rPr b="0" lang="pt-BR" sz="1400" spc="-1" strike="noStrike">
                <a:latin typeface="Arial"/>
              </a:rPr>
              <a:t>  </a:t>
            </a:r>
            <a:r>
              <a:rPr b="0" lang="pt-BR" sz="1400" spc="-1" strike="noStrike">
                <a:latin typeface="Arial"/>
              </a:rPr>
              <a:t>-d chartmuseum/chartmuseum:v0.8.1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Exercício – Rodar o Jenkins local (host network)</a:t>
            </a:r>
            <a:br/>
            <a:br/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Criar JOB para publicar um Helm Chart no Museum</a:t>
            </a:r>
            <a:endParaRPr b="0" lang="pt-B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1224000" y="14810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</a:rPr>
              <a:t>docker run --net=host jenkins/jenkins:lts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537000" y="1578240"/>
            <a:ext cx="5216760" cy="193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Introdução a Arquitetura de Deployment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083920" y="3925080"/>
            <a:ext cx="3470400" cy="505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Lato"/>
                <a:ea typeface="Lato"/>
              </a:rPr>
              <a:t>Infraestrutura Ágil</a:t>
            </a:r>
            <a:endParaRPr b="0" lang="pt-BR" sz="13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64;p18" descr=""/>
          <p:cNvPicPr/>
          <p:nvPr/>
        </p:nvPicPr>
        <p:blipFill>
          <a:blip r:embed="rId1"/>
          <a:stretch/>
        </p:blipFill>
        <p:spPr>
          <a:xfrm>
            <a:off x="189000" y="1729440"/>
            <a:ext cx="8673840" cy="168444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392400" y="3479760"/>
            <a:ext cx="144540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ffffff"/>
                </a:solidFill>
                <a:latin typeface="Lato"/>
                <a:ea typeface="Lato"/>
              </a:rPr>
              <a:t>DESKTOP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2603520" y="3522960"/>
            <a:ext cx="144540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ffffff"/>
                </a:solidFill>
                <a:latin typeface="Lato"/>
                <a:ea typeface="Lato"/>
              </a:rPr>
              <a:t>N CAMADAS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4814640" y="3522960"/>
            <a:ext cx="170352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ffffff"/>
                </a:solidFill>
                <a:latin typeface="Lato"/>
                <a:ea typeface="Lato"/>
              </a:rPr>
              <a:t>MICRO SERVIÇOS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7033320" y="3522960"/>
            <a:ext cx="1703520" cy="4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pt-BR" sz="1400" spc="-1" strike="noStrike">
                <a:solidFill>
                  <a:srgbClr val="ffffff"/>
                </a:solidFill>
                <a:latin typeface="Lato"/>
                <a:ea typeface="Lato"/>
              </a:rPr>
              <a:t>SERVERLESS</a:t>
            </a:r>
            <a:endParaRPr b="0" lang="pt-BR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DESKTOP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Regras de Negócio + Dados + interface de Usuário tudo junto.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Linguagens de Programação: Clipper, Delphi, Visual Basic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Build: Máquina do Dev, normalmente compilado pela IDE.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Ambiente: Desktop (Máquina do usuário final)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Deployment: Instalador MSI, Install Shield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Google Shape;175;p19" descr=""/>
          <p:cNvPicPr/>
          <p:nvPr/>
        </p:nvPicPr>
        <p:blipFill>
          <a:blip r:embed="rId1"/>
          <a:stretch/>
        </p:blipFill>
        <p:spPr>
          <a:xfrm>
            <a:off x="7137720" y="3188160"/>
            <a:ext cx="1813680" cy="149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2 CAMADAS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1297440" y="1567440"/>
            <a:ext cx="7038720" cy="307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Interface Gorda =&gt; Regras de Negócio + interface de Usuário.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Dados =&gt; Servidor de banco de dados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Linguagens de Programação: Delphi, Visual Basic, C++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Build: Máquina do Dev, normalmente compilado pela IDE.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Ambiente: Máquina do Usuário + Servidor de banco de dados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Deployment: Instalador MSI, Install Shield + Scripts SQL.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3 CAMADAS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297440" y="967680"/>
            <a:ext cx="7526880" cy="3840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Interface Magra =&gt; interface de Usuário com regras de tela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Servidor =&gt; Camada de Negócio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Dados =&gt; Servidor de banco de dados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Linguagens de Programação: Java, C#, Delphi, C++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Build: Scripts de Build (Finalbuilder, Ant, Maven, etc).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Ambiente: Máquina do Usuário + Servidor de Aplicação + Servidor de banco de dados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Lato"/>
                <a:ea typeface="Lato"/>
              </a:rPr>
              <a:t>Deployment: Instalador MSI + Servidor de Aplicação + Scripts SQL.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2019-11-24T14:26:04Z</dcterms:modified>
  <cp:revision>13</cp:revision>
  <dc:subject/>
  <dc:title/>
</cp:coreProperties>
</file>